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763C7-CBE4-4BD0-9AA6-6FF57EE14724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E4381-32F6-42CB-B4EC-2ACC3C9F5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66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0C479-97D6-45D6-AAC2-534DF5BA21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10058A-801A-4CBC-B750-FFF4E45196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C9E14-7802-44A9-BD8F-B838D856AE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0C3DF-809F-445D-BECA-AEEA489FA42D}" type="datetime1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C836C-E55D-45B5-B834-6502BA8E8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C0105-9A9C-4F5F-93B3-8D7170722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1093-A7BA-49BD-9C3E-709B9D917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9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00429-1E6F-4351-A236-DFAB57D43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34495-A876-41CE-BD12-00988C1C6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D4CF8-E9A0-4CF4-844E-90984A74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04D5AA-FE29-4C69-BE76-A4F4D7F1A0E0}" type="datetime1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BB38F-3D40-4A91-A31D-E040917A6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1F7D2-E9A7-424B-9039-879B4DFA4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1093-A7BA-49BD-9C3E-709B9D917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72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6DD11-237D-4ECA-9790-D3F077CDD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344D8-EC79-4473-9AE1-EF3EE6A81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71572-0CB0-4EA9-B3FB-861008BA04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1F9A5-5925-4930-BCF1-616B758CE3D4}" type="datetime1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BA054-2762-495B-977E-5994985AF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68B50-2283-42BC-8F0A-333B0D48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1093-A7BA-49BD-9C3E-709B9D917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85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E4E14-46C1-4682-87CF-D3004BFAF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B2522-8342-4A66-ADB2-CE7B99A5B5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94467A-9769-439F-BDED-25C65F692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78C85-1078-4902-A1BF-E9770B66E8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8B0967-ECA2-4E51-B65F-415C010EF02D}" type="datetime1">
              <a:rPr lang="en-US" smtClean="0"/>
              <a:t>7/28/2023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DA003-7EE4-4214-B9BD-BD114B360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C3A078-411B-4F2F-BE01-0F038D5F8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1093-A7BA-49BD-9C3E-709B9D917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44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282CF-ECAB-4FEA-946C-0A2CD3123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3DEA65-4447-4DB8-B633-0485B7B6D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11B936-FDD5-439C-BC62-380BA239E4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4369EA-5B6D-4BDB-B96A-7ACEA52542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3EAE25-B6CA-408E-8826-A73E2340A0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5F2986-9770-4442-9129-88ACFD6A38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277A311-325E-4FC5-AD2E-83BDCCB9D78F}" type="datetime1">
              <a:rPr lang="en-US" smtClean="0"/>
              <a:t>7/28/2023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18E2D9-17ED-4B09-8913-83283BD8B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594524-0A9C-427D-BDF6-E7EE3546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1093-A7BA-49BD-9C3E-709B9D917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26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00F79-C9AB-48E4-96B9-6C88B43C3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96DB04-A043-4347-A617-23D3A7A9E0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38EDAB-28C6-442F-8185-292FD3ED9AB0}" type="datetime1">
              <a:rPr lang="en-US" smtClean="0"/>
              <a:t>7/28/2023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DBC38E-3F53-4C30-93A2-D23872796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F2CFB6-3637-4A2F-8128-CD817931C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1093-A7BA-49BD-9C3E-709B9D917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0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A4DD0C-FB4D-4A5C-81D7-1034D01375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A01DD4-CF1C-40A2-98EB-A24EABC56E44}" type="datetime1">
              <a:rPr lang="en-US" smtClean="0"/>
              <a:t>7/28/2023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1D86E6-BF92-4AB9-B640-56E743CBF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6A583-14EF-4A79-9DB8-6227A5C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1093-A7BA-49BD-9C3E-709B9D91757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21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901ADD-21AA-4265-8C54-0A92D3821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848DE-15CC-4C37-B504-E9C372580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FB110-14C1-4E78-A734-CEDB35A8C8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816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41093-A7BA-49BD-9C3E-709B9D9175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957EA9-25C8-43FC-8251-56F020382A5F}"/>
              </a:ext>
            </a:extLst>
          </p:cNvPr>
          <p:cNvSpPr txBox="1"/>
          <p:nvPr userDrawn="1"/>
        </p:nvSpPr>
        <p:spPr>
          <a:xfrm>
            <a:off x="9810206" y="-4791"/>
            <a:ext cx="2381794" cy="129266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r>
              <a:rPr lang="en-US" sz="2000" dirty="0"/>
              <a:t>       </a:t>
            </a:r>
            <a:r>
              <a:rPr lang="en-US" sz="2000" b="1" dirty="0"/>
              <a:t> CAMERA 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C24DBA7-B465-4746-8F26-CF5730980093}"/>
              </a:ext>
            </a:extLst>
          </p:cNvPr>
          <p:cNvSpPr txBox="1">
            <a:spLocks/>
          </p:cNvSpPr>
          <p:nvPr userDrawn="1"/>
        </p:nvSpPr>
        <p:spPr>
          <a:xfrm>
            <a:off x="0" y="6492875"/>
            <a:ext cx="5965371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000"/>
                  <a:lumOff val="93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dirty="0"/>
              <a:t> </a:t>
            </a:r>
            <a:r>
              <a:rPr lang="en-US" i="1" dirty="0">
                <a:latin typeface="+mn-lt"/>
              </a:rPr>
              <a:t>IRCUWU2023  </a:t>
            </a:r>
            <a:r>
              <a:rPr lang="si-LK" sz="1200" b="1" kern="1200" dirty="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US" sz="1200" b="1" i="1" dirty="0">
                <a:effectLst/>
                <a:latin typeface="+mn-lt"/>
                <a:ea typeface="Times New Roman" panose="02020603050405020304" pitchFamily="18" charset="0"/>
              </a:rPr>
              <a:t>Digitalization for </a:t>
            </a:r>
            <a:r>
              <a:rPr lang="en-IN" sz="1200" b="1" i="1" dirty="0">
                <a:effectLst/>
                <a:latin typeface="+mn-lt"/>
                <a:ea typeface="Times New Roman" panose="02020603050405020304" pitchFamily="18" charset="0"/>
              </a:rPr>
              <a:t>T</a:t>
            </a:r>
            <a:r>
              <a:rPr lang="en-US" sz="1200" b="1" i="1" dirty="0" err="1">
                <a:effectLst/>
                <a:latin typeface="+mn-lt"/>
                <a:ea typeface="Times New Roman" panose="02020603050405020304" pitchFamily="18" charset="0"/>
              </a:rPr>
              <a:t>ransition</a:t>
            </a:r>
            <a:r>
              <a:rPr lang="en-US" sz="1200" b="1" i="1" dirty="0">
                <a:effectLst/>
                <a:latin typeface="+mn-lt"/>
                <a:ea typeface="Times New Roman" panose="02020603050405020304" pitchFamily="18" charset="0"/>
              </a:rPr>
              <a:t> to </a:t>
            </a:r>
            <a:r>
              <a:rPr lang="en-IN" sz="1200" b="1" i="1" dirty="0">
                <a:effectLst/>
                <a:latin typeface="+mn-lt"/>
                <a:ea typeface="Times New Roman" panose="02020603050405020304" pitchFamily="18" charset="0"/>
              </a:rPr>
              <a:t>C</a:t>
            </a:r>
            <a:r>
              <a:rPr lang="en-US" sz="1200" b="1" i="1" dirty="0" err="1">
                <a:effectLst/>
                <a:latin typeface="+mn-lt"/>
                <a:ea typeface="Times New Roman" panose="02020603050405020304" pitchFamily="18" charset="0"/>
              </a:rPr>
              <a:t>ircular</a:t>
            </a:r>
            <a:r>
              <a:rPr lang="en-US" sz="1200" b="1" i="1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IN" sz="1200" b="1" i="1" dirty="0">
                <a:effectLst/>
                <a:latin typeface="+mn-lt"/>
                <a:ea typeface="Times New Roman" panose="02020603050405020304" pitchFamily="18" charset="0"/>
              </a:rPr>
              <a:t>E</a:t>
            </a:r>
            <a:r>
              <a:rPr lang="en-US" sz="1200" b="1" i="1" dirty="0" err="1">
                <a:effectLst/>
                <a:latin typeface="+mn-lt"/>
                <a:ea typeface="Times New Roman" panose="02020603050405020304" pitchFamily="18" charset="0"/>
              </a:rPr>
              <a:t>conomy</a:t>
            </a:r>
            <a:r>
              <a:rPr lang="en-US" sz="1200" b="1" i="1" dirty="0">
                <a:effectLst/>
                <a:latin typeface="+mn-lt"/>
                <a:ea typeface="Times New Roman" panose="02020603050405020304" pitchFamily="18" charset="0"/>
              </a:rPr>
              <a:t> Ecosystems</a:t>
            </a:r>
            <a:r>
              <a:rPr lang="si-LK" sz="1200" b="1" kern="1200" dirty="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  <a:t>”</a:t>
            </a:r>
            <a:endParaRPr lang="en-GB" sz="1200" b="1" kern="1200" dirty="0">
              <a:solidFill>
                <a:srgbClr val="0070C0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i="1" dirty="0"/>
          </a:p>
        </p:txBody>
      </p:sp>
      <p:pic>
        <p:nvPicPr>
          <p:cNvPr id="5" name="Picture 4" descr="A logo with text and mountains&#10;&#10;Description automatically generated">
            <a:extLst>
              <a:ext uri="{FF2B5EF4-FFF2-40B4-BE49-F238E27FC236}">
                <a16:creationId xmlns:a16="http://schemas.microsoft.com/office/drawing/2014/main" id="{1AC9CB59-5B63-CB53-F452-A2809799866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2" y="17891"/>
            <a:ext cx="961902" cy="961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72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wu.ac.lk/ircuwu2021/docs/Harvard_Quick_Guide_for_Referencing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E042432-2A22-4CF8-BA37-9892D7B04DF6}"/>
              </a:ext>
            </a:extLst>
          </p:cNvPr>
          <p:cNvSpPr txBox="1">
            <a:spLocks/>
          </p:cNvSpPr>
          <p:nvPr/>
        </p:nvSpPr>
        <p:spPr>
          <a:xfrm>
            <a:off x="209005" y="1966911"/>
            <a:ext cx="11788526" cy="107774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Title 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1033B8F-DFD0-4761-8E39-7BB1FF182F63}"/>
              </a:ext>
            </a:extLst>
          </p:cNvPr>
          <p:cNvSpPr txBox="1">
            <a:spLocks/>
          </p:cNvSpPr>
          <p:nvPr/>
        </p:nvSpPr>
        <p:spPr>
          <a:xfrm>
            <a:off x="209005" y="3379642"/>
            <a:ext cx="11788526" cy="16056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>
                <a:solidFill>
                  <a:schemeClr val="bg1"/>
                </a:solidFill>
              </a:rPr>
              <a:t>Name of the Presenting Author</a:t>
            </a:r>
            <a:r>
              <a:rPr lang="en-US">
                <a:solidFill>
                  <a:schemeClr val="bg1"/>
                </a:solidFill>
              </a:rPr>
              <a:t>* and the Names of the co-authors</a:t>
            </a:r>
          </a:p>
          <a:p>
            <a:r>
              <a:rPr lang="en-US">
                <a:solidFill>
                  <a:schemeClr val="bg1"/>
                </a:solidFill>
              </a:rPr>
              <a:t>With affiliations</a:t>
            </a:r>
          </a:p>
          <a:p>
            <a:r>
              <a:rPr lang="en-US" sz="1800"/>
              <a:t>Underline the name of the Presenting Author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4CCAD9-44BF-4CA4-ABC9-0B1224CA4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1783" y="51664"/>
            <a:ext cx="683520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61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61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61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61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61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61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61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61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61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16188" algn="ctr"/>
              </a:tabLst>
            </a:pPr>
            <a:r>
              <a:rPr kumimoji="0" lang="en-US" altLang="en-US" sz="1400" b="1" i="0" u="none" strike="noStrike" cap="none" normalizeH="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</a:t>
            </a:r>
            <a:r>
              <a:rPr kumimoji="0" lang="en-US" altLang="en-US" sz="1400" b="1" i="0" u="none" strike="noStrike" cap="none" normalizeH="0" baseline="3000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International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Research Conference of Uva Wellassa University</a:t>
            </a:r>
            <a:r>
              <a:rPr kumimoji="0" lang="en-US" altLang="en-US" sz="1400" b="1" i="0" u="none" strike="noStrike" cap="none" normalizeH="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panose="020B0604020202020204" pitchFamily="34" charset="0"/>
            </a:endParaRPr>
          </a:p>
          <a:p>
            <a:r>
              <a:rPr lang="en-US" altLang="en-US" sz="1400" b="1" i="1" dirty="0">
                <a:solidFill>
                  <a:srgbClr val="3333FF"/>
                </a:solidFill>
                <a:ea typeface="Times New Roman" panose="02020603050405020304" pitchFamily="18" charset="0"/>
              </a:rPr>
              <a:t>“Digitalization for Transition to Circular Economy Ecosystems”</a:t>
            </a:r>
          </a:p>
          <a:p>
            <a:pPr lvl="0"/>
            <a:r>
              <a:rPr kumimoji="0" lang="en-US" altLang="en-US" sz="1400" b="1" i="0" u="none" strike="noStrike" cap="none" normalizeH="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17</a:t>
            </a:r>
            <a:r>
              <a:rPr kumimoji="0" lang="en-US" altLang="en-US" sz="1400" b="1" i="0" u="none" strike="noStrike" cap="none" normalizeH="0" baseline="3000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– 18</a:t>
            </a:r>
            <a:r>
              <a:rPr lang="en-US" altLang="en-US" sz="1400" b="1" baseline="30000" dirty="0">
                <a:solidFill>
                  <a:srgbClr val="3333FF"/>
                </a:solidFill>
                <a:ea typeface="Times New Roman" panose="02020603050405020304" pitchFamily="18" charset="0"/>
              </a:rPr>
              <a:t>th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August 2023 @ Uva Wellassa University, Badulla, Sri Lanka.  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0F9963-4E57-4B32-AA86-C2401B0932E5}"/>
              </a:ext>
            </a:extLst>
          </p:cNvPr>
          <p:cNvSpPr txBox="1"/>
          <p:nvPr/>
        </p:nvSpPr>
        <p:spPr>
          <a:xfrm>
            <a:off x="2894566" y="1353309"/>
            <a:ext cx="4458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Note: Use the same colors, you may change the font size of the title as needed.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192C5E6-59A6-44B2-996F-7E93087B3570}"/>
              </a:ext>
            </a:extLst>
          </p:cNvPr>
          <p:cNvCxnSpPr/>
          <p:nvPr/>
        </p:nvCxnSpPr>
        <p:spPr>
          <a:xfrm>
            <a:off x="7068312" y="1636776"/>
            <a:ext cx="1260142" cy="282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44A727A-BC75-4216-B4A9-8545AFE1DDD9}"/>
              </a:ext>
            </a:extLst>
          </p:cNvPr>
          <p:cNvSpPr txBox="1"/>
          <p:nvPr/>
        </p:nvSpPr>
        <p:spPr>
          <a:xfrm>
            <a:off x="9815119" y="521879"/>
            <a:ext cx="23768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Note: Leave this area clear (out of any text or figures) for the camera window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A8AD518-16AD-4BCB-A5D1-ABC215FEE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1093-A7BA-49BD-9C3E-709B9D9175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33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568B460-7822-473C-98F7-A54AFE7ABDCA}"/>
              </a:ext>
            </a:extLst>
          </p:cNvPr>
          <p:cNvSpPr txBox="1"/>
          <p:nvPr/>
        </p:nvSpPr>
        <p:spPr>
          <a:xfrm>
            <a:off x="9815119" y="521879"/>
            <a:ext cx="23768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Note: Leave this area clear (out of any text or figures) for the camera window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8F8095-A212-4BCA-B55B-FBAB3FF6E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1093-A7BA-49BD-9C3E-709B9D91757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40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6310CFE-CF88-4F36-B77D-E985D53A8B86}"/>
              </a:ext>
            </a:extLst>
          </p:cNvPr>
          <p:cNvSpPr txBox="1"/>
          <p:nvPr/>
        </p:nvSpPr>
        <p:spPr>
          <a:xfrm>
            <a:off x="9815119" y="521879"/>
            <a:ext cx="23768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Note: Leave this area clear (out of any text or figures) for the camera window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52CD34F-48AC-460B-91F5-C16703705B6A}"/>
              </a:ext>
            </a:extLst>
          </p:cNvPr>
          <p:cNvSpPr txBox="1">
            <a:spLocks/>
          </p:cNvSpPr>
          <p:nvPr/>
        </p:nvSpPr>
        <p:spPr>
          <a:xfrm>
            <a:off x="976945" y="0"/>
            <a:ext cx="10145486" cy="89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0C0"/>
                </a:solidFill>
              </a:rPr>
              <a:t>Outline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4E27DAC-EABB-46D8-900F-F35264CDC5A2}"/>
              </a:ext>
            </a:extLst>
          </p:cNvPr>
          <p:cNvSpPr txBox="1">
            <a:spLocks/>
          </p:cNvSpPr>
          <p:nvPr/>
        </p:nvSpPr>
        <p:spPr>
          <a:xfrm>
            <a:off x="838200" y="1142570"/>
            <a:ext cx="11144795" cy="3834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Introduction</a:t>
            </a:r>
          </a:p>
          <a:p>
            <a:r>
              <a:rPr lang="en-US" dirty="0"/>
              <a:t>Research objectives</a:t>
            </a:r>
          </a:p>
          <a:p>
            <a:r>
              <a:rPr lang="en-US" dirty="0"/>
              <a:t>Methodology</a:t>
            </a:r>
          </a:p>
          <a:p>
            <a:r>
              <a:rPr lang="en-US" dirty="0"/>
              <a:t>Results and Discussions</a:t>
            </a:r>
          </a:p>
          <a:p>
            <a:r>
              <a:rPr lang="en-US" dirty="0"/>
              <a:t>Conclusions</a:t>
            </a:r>
          </a:p>
          <a:p>
            <a:r>
              <a:rPr lang="en-US" dirty="0"/>
              <a:t>Acknowledgements</a:t>
            </a:r>
          </a:p>
          <a:p>
            <a:r>
              <a:rPr lang="en-US" dirty="0"/>
              <a:t>References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724107-823B-4904-B905-9786C6CB1C50}"/>
              </a:ext>
            </a:extLst>
          </p:cNvPr>
          <p:cNvSpPr txBox="1"/>
          <p:nvPr/>
        </p:nvSpPr>
        <p:spPr>
          <a:xfrm>
            <a:off x="3651477" y="229491"/>
            <a:ext cx="3317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Note: use Arial font size 44 for title text throughout the presentation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9342CD7-837E-4B63-A80F-73D2E72BD6D5}"/>
              </a:ext>
            </a:extLst>
          </p:cNvPr>
          <p:cNvCxnSpPr>
            <a:cxnSpLocks/>
          </p:cNvCxnSpPr>
          <p:nvPr/>
        </p:nvCxnSpPr>
        <p:spPr>
          <a:xfrm flipH="1">
            <a:off x="3090840" y="521878"/>
            <a:ext cx="6613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EC2BD77-A5A7-4C23-A5FE-7A25884304F2}"/>
              </a:ext>
            </a:extLst>
          </p:cNvPr>
          <p:cNvSpPr txBox="1"/>
          <p:nvPr/>
        </p:nvSpPr>
        <p:spPr>
          <a:xfrm>
            <a:off x="5248509" y="1434957"/>
            <a:ext cx="3148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Note: use Arial font size 24 for body text throughout the presentation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67AEC02-4443-4ABD-AD18-67708FF6C9A7}"/>
              </a:ext>
            </a:extLst>
          </p:cNvPr>
          <p:cNvCxnSpPr/>
          <p:nvPr/>
        </p:nvCxnSpPr>
        <p:spPr>
          <a:xfrm flipH="1">
            <a:off x="4220848" y="1697346"/>
            <a:ext cx="1027661" cy="746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83677234-B342-4416-A7B5-1992921A7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1093-A7BA-49BD-9C3E-709B9D9175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5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53E210-468C-4E68-90DB-B15A3D9D691E}"/>
              </a:ext>
            </a:extLst>
          </p:cNvPr>
          <p:cNvSpPr txBox="1"/>
          <p:nvPr/>
        </p:nvSpPr>
        <p:spPr>
          <a:xfrm>
            <a:off x="9815119" y="521879"/>
            <a:ext cx="23768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Note: Leave this area clear (out of any text or figures) for the camera window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FFBA6F6-CF6C-4E89-926D-12179B57710E}"/>
              </a:ext>
            </a:extLst>
          </p:cNvPr>
          <p:cNvSpPr txBox="1">
            <a:spLocks/>
          </p:cNvSpPr>
          <p:nvPr/>
        </p:nvSpPr>
        <p:spPr>
          <a:xfrm>
            <a:off x="986089" y="-8519"/>
            <a:ext cx="10145486" cy="89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0C0"/>
                </a:solidFill>
              </a:rPr>
              <a:t>Introduction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A35BD56-785C-4C2C-86E1-1EF87BC64ADD}"/>
              </a:ext>
            </a:extLst>
          </p:cNvPr>
          <p:cNvSpPr txBox="1">
            <a:spLocks/>
          </p:cNvSpPr>
          <p:nvPr/>
        </p:nvSpPr>
        <p:spPr>
          <a:xfrm>
            <a:off x="209005" y="1511685"/>
            <a:ext cx="11493637" cy="3834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Introduction of your research</a:t>
            </a:r>
          </a:p>
          <a:p>
            <a:pPr algn="just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B099F0-CC8B-4375-BCBA-65EA921CD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1093-A7BA-49BD-9C3E-709B9D9175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58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29323DF-DE82-43D9-AC02-EA390640B3BB}"/>
              </a:ext>
            </a:extLst>
          </p:cNvPr>
          <p:cNvSpPr txBox="1"/>
          <p:nvPr/>
        </p:nvSpPr>
        <p:spPr>
          <a:xfrm>
            <a:off x="9815119" y="521879"/>
            <a:ext cx="23768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Note: Leave this area clear (out of any text or figures) for the camera window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BCCEDD4-3A3E-4B5F-BB9F-15BE4A1C0E3A}"/>
              </a:ext>
            </a:extLst>
          </p:cNvPr>
          <p:cNvSpPr txBox="1">
            <a:spLocks/>
          </p:cNvSpPr>
          <p:nvPr/>
        </p:nvSpPr>
        <p:spPr>
          <a:xfrm>
            <a:off x="976945" y="-8519"/>
            <a:ext cx="10145486" cy="89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0C0"/>
                </a:solidFill>
              </a:rPr>
              <a:t>Research Objectives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F9622C3-5B7B-46AF-9419-56FB3C4D3CF4}"/>
              </a:ext>
            </a:extLst>
          </p:cNvPr>
          <p:cNvSpPr txBox="1">
            <a:spLocks/>
          </p:cNvSpPr>
          <p:nvPr/>
        </p:nvSpPr>
        <p:spPr>
          <a:xfrm>
            <a:off x="695567" y="1421609"/>
            <a:ext cx="11144795" cy="3834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dirty="0"/>
              <a:t>Objective 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Objective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Objective 3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99CB725-23E9-49A1-9C3E-98E437320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009E965F-FE03-47E1-89E3-1F98A082FF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25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DD38D2-9D2C-4F94-8737-31AD1EEC99D7}"/>
              </a:ext>
            </a:extLst>
          </p:cNvPr>
          <p:cNvSpPr txBox="1"/>
          <p:nvPr/>
        </p:nvSpPr>
        <p:spPr>
          <a:xfrm>
            <a:off x="9815119" y="521879"/>
            <a:ext cx="23768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Note: Leave this area clear (out of any text or figures) for the camera window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B80DCFB-4C54-44A1-8768-E9FC3F6402D1}"/>
              </a:ext>
            </a:extLst>
          </p:cNvPr>
          <p:cNvSpPr txBox="1">
            <a:spLocks/>
          </p:cNvSpPr>
          <p:nvPr/>
        </p:nvSpPr>
        <p:spPr>
          <a:xfrm>
            <a:off x="976945" y="0"/>
            <a:ext cx="10145486" cy="89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0C0"/>
                </a:solidFill>
              </a:rPr>
              <a:t>Methodology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E4E8597-BD52-479E-857A-1020F7557928}"/>
              </a:ext>
            </a:extLst>
          </p:cNvPr>
          <p:cNvSpPr txBox="1">
            <a:spLocks/>
          </p:cNvSpPr>
          <p:nvPr/>
        </p:nvSpPr>
        <p:spPr>
          <a:xfrm>
            <a:off x="255155" y="1421609"/>
            <a:ext cx="11144795" cy="3834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Methodology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E61D3C-BE1A-43C5-8BBC-DAA027B1E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1093-A7BA-49BD-9C3E-709B9D91757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52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DDD44F-DFCE-4137-8FB9-F291AD893FBF}"/>
              </a:ext>
            </a:extLst>
          </p:cNvPr>
          <p:cNvSpPr txBox="1"/>
          <p:nvPr/>
        </p:nvSpPr>
        <p:spPr>
          <a:xfrm>
            <a:off x="9815119" y="521879"/>
            <a:ext cx="23768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Note: Leave this area clear (out of any text or figures) for the camera window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9A89B85-5108-4FBE-BA87-539DF5804EA0}"/>
              </a:ext>
            </a:extLst>
          </p:cNvPr>
          <p:cNvSpPr txBox="1">
            <a:spLocks/>
          </p:cNvSpPr>
          <p:nvPr/>
        </p:nvSpPr>
        <p:spPr>
          <a:xfrm>
            <a:off x="1004377" y="-3487"/>
            <a:ext cx="10145486" cy="89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0C0"/>
                </a:solidFill>
              </a:rPr>
              <a:t>Results and Discussions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0510C60-038B-43A4-A5F0-CF92ED67A837}"/>
              </a:ext>
            </a:extLst>
          </p:cNvPr>
          <p:cNvSpPr txBox="1">
            <a:spLocks/>
          </p:cNvSpPr>
          <p:nvPr/>
        </p:nvSpPr>
        <p:spPr>
          <a:xfrm>
            <a:off x="209005" y="1511685"/>
            <a:ext cx="11144795" cy="3834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Important results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/>
              <a:t>Table.01: (Title)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D4C5629-4F47-4C26-859A-487C05285C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820730"/>
              </p:ext>
            </p:extLst>
          </p:nvPr>
        </p:nvGraphicFramePr>
        <p:xfrm>
          <a:off x="334841" y="3429000"/>
          <a:ext cx="3399168" cy="1764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056">
                  <a:extLst>
                    <a:ext uri="{9D8B030D-6E8A-4147-A177-3AD203B41FA5}">
                      <a16:colId xmlns:a16="http://schemas.microsoft.com/office/drawing/2014/main" val="3492526534"/>
                    </a:ext>
                  </a:extLst>
                </a:gridCol>
                <a:gridCol w="1133056">
                  <a:extLst>
                    <a:ext uri="{9D8B030D-6E8A-4147-A177-3AD203B41FA5}">
                      <a16:colId xmlns:a16="http://schemas.microsoft.com/office/drawing/2014/main" val="1654241927"/>
                    </a:ext>
                  </a:extLst>
                </a:gridCol>
                <a:gridCol w="1133056">
                  <a:extLst>
                    <a:ext uri="{9D8B030D-6E8A-4147-A177-3AD203B41FA5}">
                      <a16:colId xmlns:a16="http://schemas.microsoft.com/office/drawing/2014/main" val="3684566975"/>
                    </a:ext>
                  </a:extLst>
                </a:gridCol>
              </a:tblGrid>
              <a:tr h="588014">
                <a:tc>
                  <a:txBody>
                    <a:bodyPr/>
                    <a:lstStyle/>
                    <a:p>
                      <a:r>
                        <a:rPr lang="en-US" dirty="0"/>
                        <a:t>Title</a:t>
                      </a:r>
                      <a:r>
                        <a:rPr lang="en-US" baseline="0" dirty="0"/>
                        <a:t> 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</a:t>
                      </a:r>
                      <a:r>
                        <a:rPr lang="en-US" baseline="0" dirty="0"/>
                        <a:t> 03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480412"/>
                  </a:ext>
                </a:extLst>
              </a:tr>
              <a:tr h="588014">
                <a:tc>
                  <a:txBody>
                    <a:bodyPr/>
                    <a:lstStyle/>
                    <a:p>
                      <a:r>
                        <a:rPr lang="en-US" dirty="0"/>
                        <a:t>Data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91924"/>
                  </a:ext>
                </a:extLst>
              </a:tr>
              <a:tr h="588014">
                <a:tc>
                  <a:txBody>
                    <a:bodyPr/>
                    <a:lstStyle/>
                    <a:p>
                      <a:r>
                        <a:rPr lang="en-US" dirty="0"/>
                        <a:t>Data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176773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C0E733A6-5FAE-465F-91AD-2A71C1BF9589}"/>
              </a:ext>
            </a:extLst>
          </p:cNvPr>
          <p:cNvGrpSpPr/>
          <p:nvPr/>
        </p:nvGrpSpPr>
        <p:grpSpPr>
          <a:xfrm>
            <a:off x="4274636" y="2693080"/>
            <a:ext cx="3013532" cy="1819936"/>
            <a:chOff x="3906253" y="2785359"/>
            <a:chExt cx="3013532" cy="1819936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23B8144-AF90-435C-972E-FD09E33A4E63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6253" y="2785359"/>
              <a:ext cx="3013532" cy="18199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 descr="File:Oxygen15.04.1-&lt;strong&gt;insert&lt;/strong&gt;-&lt;strong&gt;image&lt;/strong&gt;.svg - Wikimedia Commons">
              <a:extLst>
                <a:ext uri="{FF2B5EF4-FFF2-40B4-BE49-F238E27FC236}">
                  <a16:creationId xmlns:a16="http://schemas.microsoft.com/office/drawing/2014/main" id="{9FE079A2-E3FD-4691-8082-C14BE32DEF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4280" y="2894058"/>
              <a:ext cx="1694935" cy="1694935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EF43EEBC-BD43-4D73-B560-EF2979B449EE}"/>
              </a:ext>
            </a:extLst>
          </p:cNvPr>
          <p:cNvSpPr txBox="1"/>
          <p:nvPr/>
        </p:nvSpPr>
        <p:spPr>
          <a:xfrm>
            <a:off x="4274636" y="4564103"/>
            <a:ext cx="4017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Image.01 : (caption)</a:t>
            </a:r>
          </a:p>
        </p:txBody>
      </p:sp>
      <p:pic>
        <p:nvPicPr>
          <p:cNvPr id="12" name="Picture 11" descr="File:OLS example weight vs height scatterplot.svg - Wikipedia">
            <a:extLst>
              <a:ext uri="{FF2B5EF4-FFF2-40B4-BE49-F238E27FC236}">
                <a16:creationId xmlns:a16="http://schemas.microsoft.com/office/drawing/2014/main" id="{68E3F399-04F7-4198-B757-0EC0A883505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150" y="2819474"/>
            <a:ext cx="2597341" cy="172479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8B2816B-25DB-4175-A388-6CECA9EDD653}"/>
              </a:ext>
            </a:extLst>
          </p:cNvPr>
          <p:cNvSpPr txBox="1"/>
          <p:nvPr/>
        </p:nvSpPr>
        <p:spPr>
          <a:xfrm>
            <a:off x="7839769" y="4564103"/>
            <a:ext cx="4017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Figure.01 : (caption)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6A43FD-BAB3-4656-B023-261B7411C918}"/>
              </a:ext>
            </a:extLst>
          </p:cNvPr>
          <p:cNvSpPr txBox="1"/>
          <p:nvPr/>
        </p:nvSpPr>
        <p:spPr>
          <a:xfrm>
            <a:off x="334842" y="2053955"/>
            <a:ext cx="10562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Note: Use following format for table, image and chart  captions. Use Arial font size 20 for captions. Adjust font size in the table body according to the data points count.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A2CB21F7-FC51-4D0A-81EE-2B9A64010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1093-A7BA-49BD-9C3E-709B9D91757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74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36AD59-6CFB-4D3D-B45C-05C3D087E0B9}"/>
              </a:ext>
            </a:extLst>
          </p:cNvPr>
          <p:cNvSpPr txBox="1"/>
          <p:nvPr/>
        </p:nvSpPr>
        <p:spPr>
          <a:xfrm>
            <a:off x="9815119" y="521879"/>
            <a:ext cx="23768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Note: Leave this area clear (out of any text or figures) for the camera window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E19DC96-2197-49F5-97CA-609898620495}"/>
              </a:ext>
            </a:extLst>
          </p:cNvPr>
          <p:cNvSpPr txBox="1">
            <a:spLocks/>
          </p:cNvSpPr>
          <p:nvPr/>
        </p:nvSpPr>
        <p:spPr>
          <a:xfrm>
            <a:off x="1040706" y="10367"/>
            <a:ext cx="10145486" cy="89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0C0"/>
                </a:solidFill>
              </a:rPr>
              <a:t>Conclusions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1755FA54-DBF0-4013-81AE-3C7C969D6B1D}"/>
              </a:ext>
            </a:extLst>
          </p:cNvPr>
          <p:cNvSpPr txBox="1">
            <a:spLocks/>
          </p:cNvSpPr>
          <p:nvPr/>
        </p:nvSpPr>
        <p:spPr>
          <a:xfrm>
            <a:off x="209005" y="1511685"/>
            <a:ext cx="11144795" cy="3834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Conclusions of your research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D6F1F0-2743-4252-B5C9-EA1B0B442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1093-A7BA-49BD-9C3E-709B9D91757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95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1DF8144-F859-46D4-B7BB-B3A6516B4538}"/>
              </a:ext>
            </a:extLst>
          </p:cNvPr>
          <p:cNvSpPr txBox="1"/>
          <p:nvPr/>
        </p:nvSpPr>
        <p:spPr>
          <a:xfrm>
            <a:off x="9815119" y="521879"/>
            <a:ext cx="23768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Note: Leave this area clear (out of any text or figures) for the camera window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BBCB49A-8963-429D-90DD-99895923BB5A}"/>
              </a:ext>
            </a:extLst>
          </p:cNvPr>
          <p:cNvSpPr txBox="1">
            <a:spLocks/>
          </p:cNvSpPr>
          <p:nvPr/>
        </p:nvSpPr>
        <p:spPr>
          <a:xfrm>
            <a:off x="1072752" y="-1206"/>
            <a:ext cx="10145486" cy="89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0C0"/>
                </a:solidFill>
              </a:rPr>
              <a:t>Acknowledgements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B94DB19-8A57-4B9B-AF8B-151A2A8670B9}"/>
              </a:ext>
            </a:extLst>
          </p:cNvPr>
          <p:cNvSpPr txBox="1">
            <a:spLocks/>
          </p:cNvSpPr>
          <p:nvPr/>
        </p:nvSpPr>
        <p:spPr>
          <a:xfrm>
            <a:off x="209005" y="1511685"/>
            <a:ext cx="11144795" cy="3834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Acknowledgements</a:t>
            </a:r>
          </a:p>
          <a:p>
            <a:endParaRPr lang="en-US"/>
          </a:p>
          <a:p>
            <a:endParaRPr lang="en-US"/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81736-AB99-4680-9ACC-15E78BEDF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1093-A7BA-49BD-9C3E-709B9D9175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55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26521-BD9A-4231-B39C-8820497C3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805" y="1523621"/>
            <a:ext cx="10515600" cy="4351338"/>
          </a:xfrm>
        </p:spPr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Note: Use </a:t>
            </a:r>
            <a:r>
              <a:rPr lang="en-US" sz="2800" dirty="0">
                <a:solidFill>
                  <a:srgbClr val="FF0000"/>
                </a:solidFill>
                <a:hlinkClick r:id="rId2"/>
              </a:rPr>
              <a:t>Referencing guidelines </a:t>
            </a:r>
            <a:r>
              <a:rPr lang="en-US" sz="2800" dirty="0">
                <a:solidFill>
                  <a:srgbClr val="FF0000"/>
                </a:solidFill>
              </a:rPr>
              <a:t>in the Conference website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A5EF77-747E-4C1A-AA7D-BCFB3C4E6EF4}"/>
              </a:ext>
            </a:extLst>
          </p:cNvPr>
          <p:cNvSpPr txBox="1"/>
          <p:nvPr/>
        </p:nvSpPr>
        <p:spPr>
          <a:xfrm>
            <a:off x="9815119" y="521879"/>
            <a:ext cx="23768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Note: Leave this area clear (out of any text or figures) for the camera window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00957E-7523-43C2-A1DD-09C6C77B1C9C}"/>
              </a:ext>
            </a:extLst>
          </p:cNvPr>
          <p:cNvSpPr txBox="1">
            <a:spLocks/>
          </p:cNvSpPr>
          <p:nvPr/>
        </p:nvSpPr>
        <p:spPr>
          <a:xfrm>
            <a:off x="1087010" y="0"/>
            <a:ext cx="10145486" cy="89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0C0"/>
                </a:solidFill>
              </a:rPr>
              <a:t>References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7D6D7-DA94-41F9-A53F-74799692D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1093-A7BA-49BD-9C3E-709B9D91757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49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RCUWU202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RCUWU2021-PPT template 1" id="{84B43390-5D78-4499-872F-99B921670531}" vid="{5EFE1AB6-C04E-4B3D-B5EB-75AA5E7E3C4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IRCUWU2021-PPT template 1</Template>
  <TotalTime>69</TotalTime>
  <Words>405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Titus</dc:creator>
  <cp:lastModifiedBy>Dulma Nugawela</cp:lastModifiedBy>
  <cp:revision>13</cp:revision>
  <dcterms:created xsi:type="dcterms:W3CDTF">2021-06-20T06:53:29Z</dcterms:created>
  <dcterms:modified xsi:type="dcterms:W3CDTF">2023-07-28T04:08:08Z</dcterms:modified>
</cp:coreProperties>
</file>